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54"/>
  </p:notesMasterIdLst>
  <p:sldIdLst>
    <p:sldId id="263" r:id="rId3"/>
    <p:sldId id="259" r:id="rId4"/>
    <p:sldId id="256" r:id="rId5"/>
    <p:sldId id="264" r:id="rId6"/>
    <p:sldId id="257" r:id="rId7"/>
    <p:sldId id="290" r:id="rId8"/>
    <p:sldId id="284" r:id="rId9"/>
    <p:sldId id="267" r:id="rId10"/>
    <p:sldId id="268" r:id="rId11"/>
    <p:sldId id="291" r:id="rId12"/>
    <p:sldId id="292" r:id="rId13"/>
    <p:sldId id="293" r:id="rId14"/>
    <p:sldId id="294" r:id="rId15"/>
    <p:sldId id="310" r:id="rId16"/>
    <p:sldId id="311" r:id="rId17"/>
    <p:sldId id="295" r:id="rId18"/>
    <p:sldId id="296" r:id="rId19"/>
    <p:sldId id="285" r:id="rId20"/>
    <p:sldId id="270" r:id="rId21"/>
    <p:sldId id="269" r:id="rId22"/>
    <p:sldId id="271" r:id="rId23"/>
    <p:sldId id="297" r:id="rId24"/>
    <p:sldId id="298" r:id="rId25"/>
    <p:sldId id="272" r:id="rId26"/>
    <p:sldId id="273" r:id="rId27"/>
    <p:sldId id="299" r:id="rId28"/>
    <p:sldId id="300" r:id="rId29"/>
    <p:sldId id="286" r:id="rId30"/>
    <p:sldId id="275" r:id="rId31"/>
    <p:sldId id="274" r:id="rId32"/>
    <p:sldId id="301" r:id="rId33"/>
    <p:sldId id="287" r:id="rId34"/>
    <p:sldId id="276" r:id="rId35"/>
    <p:sldId id="277" r:id="rId36"/>
    <p:sldId id="278" r:id="rId37"/>
    <p:sldId id="302" r:id="rId38"/>
    <p:sldId id="303" r:id="rId39"/>
    <p:sldId id="279" r:id="rId40"/>
    <p:sldId id="280" r:id="rId41"/>
    <p:sldId id="304" r:id="rId42"/>
    <p:sldId id="305" r:id="rId43"/>
    <p:sldId id="288" r:id="rId44"/>
    <p:sldId id="265" r:id="rId45"/>
    <p:sldId id="281" r:id="rId46"/>
    <p:sldId id="282" r:id="rId47"/>
    <p:sldId id="283" r:id="rId48"/>
    <p:sldId id="306" r:id="rId49"/>
    <p:sldId id="289" r:id="rId50"/>
    <p:sldId id="307" r:id="rId51"/>
    <p:sldId id="308" r:id="rId52"/>
    <p:sldId id="309" r:id="rId5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2603"/>
    <a:srgbClr val="FFF248"/>
    <a:srgbClr val="9EFF29"/>
    <a:srgbClr val="FF2549"/>
    <a:srgbClr val="F1C88B"/>
    <a:srgbClr val="1D3A00"/>
    <a:srgbClr val="FF856D"/>
    <a:srgbClr val="003635"/>
    <a:srgbClr val="005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/>
    <p:restoredTop sz="95935"/>
  </p:normalViewPr>
  <p:slideViewPr>
    <p:cSldViewPr snapToGrid="0">
      <p:cViewPr>
        <p:scale>
          <a:sx n="119" d="100"/>
          <a:sy n="119" d="100"/>
        </p:scale>
        <p:origin x="560" y="9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0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73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4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8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82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4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93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10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7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315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98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81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253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7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11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78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0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9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1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101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27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564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768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987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755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15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38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512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49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69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72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33E96-F078-4B3D-A8F4-F1AF21EBC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85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445" y="3163529"/>
            <a:ext cx="8074741" cy="89227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4070547"/>
            <a:ext cx="8104237" cy="7669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6F474-EB99-F540-8969-D59AE21E4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FCC523-C93F-5242-94A4-7CB7456FC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404900-068E-264B-9D01-FDC284AB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0DF4DD-34B2-884D-8D99-ED902AB3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F17B77-5114-3D4B-ADEE-5A7ED139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2631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0B12D-0364-904C-8BCE-5E7C4C6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E299D0-3AEE-D444-BED8-68E75265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571525-FA48-1641-81D6-2DA2A1C4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19552F-5376-7E40-B96D-581D9111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FB12C-78CA-9F4A-8B13-303351A3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4649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ABAE9-E4E8-7644-8399-8FC75DA3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B10A89-D027-D447-9E5B-0FB0E58CB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43BB35-64F7-824C-AE38-BA417553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B3BDF8-B4ED-004F-B9F1-E5D48D4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AB103D-3408-8F48-952D-8D823E05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97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AA563-304A-7648-BAA3-A2CCE3C0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CFA0D-BD54-A149-896D-D03BA663E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8BF5F8-CA80-7F46-855E-7D565F530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BF7E72-30A4-C447-8581-BCA5046A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E7A49C-6605-384F-B301-E0D77DA2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159154-B4E7-EC4B-B9C6-FFF17BC8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105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BEA3D-7657-C449-B675-952DB5E2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6605B1-4CE0-964A-B2F9-E3995A569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A7E7D9-376F-EC4F-B693-18CACEDD3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F045AA4-5752-F84D-9203-20C41A8B1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C8FC9B-6E40-7C47-9D2B-17F8A796A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BB1BD3-BD6E-9D4A-B9BF-760D5F27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76FCF5F-9215-394B-B864-B329E0EA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F98629-E5E0-2C45-8032-F1A63041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9717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4B4CA-FFA0-A24E-AAE9-CAE5D1E8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4661084-7BD7-1F41-A11E-F9B8DACC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FBB026-56FF-8445-9066-6D99D8F4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048275-AEFE-9D42-B7B9-402062EC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188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7558975-2720-D242-A1F1-A20FE4D9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E3ACA87-34FB-7C46-8F4A-C912E39C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5B792C-486E-4647-96E1-6B879015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9234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246460"/>
            <a:ext cx="8214852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201994"/>
            <a:ext cx="8246070" cy="3660328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E9006-FC7B-C843-9DEB-CFF98FC05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03BA10-41B9-3542-932C-775A7F118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5C9A7E-C839-8446-8B93-6188D865E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077C09-B1D4-2347-8D56-DC37112B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CB8363-1EB1-F948-B3EC-4CB15D43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DD7D36-232E-1043-A7E8-69800315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0307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5ED77-7C00-4F45-A1D0-059C41A2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8A24B6C-F29C-074E-A8FC-7708B9DF3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8D2652-50DD-8745-99A6-52F8D7C72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9CD846-8E0A-2E4A-8E5C-AEAD3873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6C4F52-C76F-D244-9297-FDA3A8CC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072470-0BB0-244D-A575-126AB0FC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0276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CBC4C-167D-DE4B-A67F-4B26E55A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EBB685-BE7E-8543-81F3-AF2EC1C0A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55B75B-9947-D941-9E4C-EB503EE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C17EFB-1BE9-AF40-A342-B6387F90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7AE90E-A51F-CD42-BBD3-F56DAD25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3708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4C757E8-7944-B746-ABFF-66CA5C22A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B186399-0CC2-9447-9A22-20131F305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CC512C-CF26-BC42-84D8-B7895574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034107-1E8B-DD45-99E0-3ACE3951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F4EF97-03C5-6C48-8032-EB6459B4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790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16" y="443407"/>
            <a:ext cx="6571913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42" y="1177436"/>
            <a:ext cx="6594035" cy="351106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69" y="227401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471166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1943563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471166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943563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1B9575C-9E32-3B44-8A54-3882BFAD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AB3F6D-0FFF-6A4B-90C3-F2328E034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7FF1B6-7ADE-F848-8959-70A59FD76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77917-96BD-074B-A5FD-64BC64396734}" type="datetimeFigureOut">
              <a:rPr kumimoji="1" lang="zh-TW" altLang="en-US" smtClean="0"/>
              <a:t>2020/1/2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90ABFA-F9FE-A542-BB25-7C8F79649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FA105F-C016-C249-A8F9-E78F1743D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453AB-3F06-644B-9FD7-C8BE4F72F91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36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8784F-A60F-D947-BB2F-9EDA78077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21CB01-8EE9-9540-8DA1-390C65110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7EBD34-A98F-1542-8048-6C1346E47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3002" r="7049" b="6515"/>
          <a:stretch/>
        </p:blipFill>
        <p:spPr>
          <a:xfrm>
            <a:off x="0" y="0"/>
            <a:ext cx="9165670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3B89696-022F-1140-91D1-CCA7FD0EA8F2}"/>
              </a:ext>
            </a:extLst>
          </p:cNvPr>
          <p:cNvSpPr/>
          <p:nvPr/>
        </p:nvSpPr>
        <p:spPr>
          <a:xfrm>
            <a:off x="0" y="3210791"/>
            <a:ext cx="9176061" cy="1932709"/>
          </a:xfrm>
          <a:prstGeom prst="rect">
            <a:avLst/>
          </a:prstGeom>
          <a:gradFill flip="none" rotWithShape="1">
            <a:gsLst>
              <a:gs pos="75000">
                <a:schemeClr val="accent2">
                  <a:alpha val="69000"/>
                  <a:lumMod val="49000"/>
                </a:schemeClr>
              </a:gs>
              <a:gs pos="36975">
                <a:srgbClr val="6C0000">
                  <a:lumMod val="98000"/>
                  <a:lumOff val="2000"/>
                </a:srgbClr>
              </a:gs>
              <a:gs pos="0">
                <a:srgbClr val="FF0000">
                  <a:lumMod val="84000"/>
                </a:srgbClr>
              </a:gs>
              <a:gs pos="100000">
                <a:schemeClr val="accent2">
                  <a:lumMod val="0"/>
                  <a:alpha val="54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BE1F7C-562F-2046-A522-6DE95D815EB1}"/>
              </a:ext>
            </a:extLst>
          </p:cNvPr>
          <p:cNvSpPr txBox="1">
            <a:spLocks/>
          </p:cNvSpPr>
          <p:nvPr/>
        </p:nvSpPr>
        <p:spPr>
          <a:xfrm>
            <a:off x="-980158" y="3322439"/>
            <a:ext cx="6375662" cy="763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chemeClr val="bg1"/>
                </a:solidFill>
                <a:latin typeface="Angsana New" panose="02020603050405020304" pitchFamily="18" charset="-34"/>
                <a:ea typeface="STXingkai" panose="02010800040101010101" pitchFamily="2" charset="-122"/>
                <a:cs typeface="Angsana New" panose="02020603050405020304" pitchFamily="18" charset="-34"/>
              </a:rPr>
              <a:t>DIP  FINAL_PROJECT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56C4FD-6366-4F43-890D-4EA8720D6354}"/>
              </a:ext>
            </a:extLst>
          </p:cNvPr>
          <p:cNvSpPr txBox="1">
            <a:spLocks/>
          </p:cNvSpPr>
          <p:nvPr/>
        </p:nvSpPr>
        <p:spPr>
          <a:xfrm>
            <a:off x="-839831" y="4139906"/>
            <a:ext cx="6375662" cy="7635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ngsana New" panose="02020603050405020304" pitchFamily="18" charset="-34"/>
                <a:ea typeface="STXingkai" panose="02010800040101010101" pitchFamily="2" charset="-122"/>
                <a:cs typeface="Angsana New" panose="02020603050405020304" pitchFamily="18" charset="-34"/>
              </a:rPr>
              <a:t>410573095 </a:t>
            </a:r>
            <a:r>
              <a:rPr lang="zh-TW" altLang="en-US" b="1" dirty="0">
                <a:solidFill>
                  <a:schemeClr val="bg1"/>
                </a:solidFill>
                <a:latin typeface="Angsana New" panose="02020603050405020304" pitchFamily="18" charset="-34"/>
                <a:ea typeface="STXingkai" panose="02010800040101010101" pitchFamily="2" charset="-122"/>
                <a:cs typeface="Angsana New" panose="02020603050405020304" pitchFamily="18" charset="-34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PingFang SC Medium" panose="020B0400000000000000" pitchFamily="34" charset="-120"/>
                <a:ea typeface="PingFang SC Medium" panose="020B0400000000000000" pitchFamily="34" charset="-120"/>
                <a:cs typeface="Angsana New" panose="02020603050405020304" pitchFamily="18" charset="-34"/>
              </a:rPr>
              <a:t>經濟四</a:t>
            </a:r>
            <a:r>
              <a:rPr lang="zh-TW" altLang="en-US" sz="2400" dirty="0">
                <a:solidFill>
                  <a:schemeClr val="bg1"/>
                </a:solidFill>
                <a:latin typeface="PingFang SC Medium" panose="020B0400000000000000" pitchFamily="34" charset="-120"/>
                <a:ea typeface="PingFang SC Medium" panose="020B0400000000000000" pitchFamily="34" charset="-120"/>
                <a:cs typeface="Angsana New" panose="02020603050405020304" pitchFamily="18" charset="-34"/>
              </a:rPr>
              <a:t>   趙士賢</a:t>
            </a:r>
            <a:endParaRPr lang="en-US" sz="2400" dirty="0">
              <a:solidFill>
                <a:schemeClr val="bg1"/>
              </a:solidFill>
              <a:latin typeface="PingFang SC Medium" panose="020B0400000000000000" pitchFamily="34" charset="-120"/>
              <a:ea typeface="PingFang SC Medium" panose="020B0400000000000000" pitchFamily="34" charset="-12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7542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20A9BE-45FC-D644-BA18-D5AFB96E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" y="1134394"/>
            <a:ext cx="6956745" cy="393138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C64BA3-ED21-A449-BAAE-710B86B281FF}"/>
              </a:ext>
            </a:extLst>
          </p:cNvPr>
          <p:cNvSpPr txBox="1"/>
          <p:nvPr/>
        </p:nvSpPr>
        <p:spPr>
          <a:xfrm>
            <a:off x="7211420" y="2518890"/>
            <a:ext cx="19325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2.  </a:t>
            </a: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經過去銳利化遮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罩後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602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FA426E-5281-B040-9ACF-A103FB5D2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3398" r="7774" b="6068"/>
          <a:stretch/>
        </p:blipFill>
        <p:spPr>
          <a:xfrm>
            <a:off x="158261" y="1362809"/>
            <a:ext cx="5149413" cy="2892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96680C8-D5BE-A949-BCF9-A59D73066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5163" r="8096" b="7330"/>
          <a:stretch/>
        </p:blipFill>
        <p:spPr>
          <a:xfrm>
            <a:off x="5468814" y="1828801"/>
            <a:ext cx="3547423" cy="23651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4A46295-AC85-1747-AA0B-6E97E3F1BBD3}"/>
              </a:ext>
            </a:extLst>
          </p:cNvPr>
          <p:cNvSpPr txBox="1"/>
          <p:nvPr/>
        </p:nvSpPr>
        <p:spPr>
          <a:xfrm>
            <a:off x="3565694" y="4279227"/>
            <a:ext cx="27282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3. 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原色階直方圖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49233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04FC60-D08D-6D47-9200-0650A349E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t="2095" r="7003" b="5163"/>
          <a:stretch/>
        </p:blipFill>
        <p:spPr>
          <a:xfrm>
            <a:off x="188865" y="1412614"/>
            <a:ext cx="4911686" cy="27813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947D1E-B16F-2342-8342-D2FFCCE1D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43" y="1601903"/>
            <a:ext cx="3615196" cy="259202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48EF79E-5AA4-2F45-9D02-0A9BDD769BD8}"/>
              </a:ext>
            </a:extLst>
          </p:cNvPr>
          <p:cNvSpPr txBox="1"/>
          <p:nvPr/>
        </p:nvSpPr>
        <p:spPr>
          <a:xfrm>
            <a:off x="3565694" y="4279227"/>
            <a:ext cx="27282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4. 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直方圖均化後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246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2B13F3-C7D2-2544-989C-FE753E8E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1267487"/>
            <a:ext cx="6713034" cy="376952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F4D83E-5D2F-834B-8D33-1EDB3600021D}"/>
              </a:ext>
            </a:extLst>
          </p:cNvPr>
          <p:cNvSpPr txBox="1"/>
          <p:nvPr/>
        </p:nvSpPr>
        <p:spPr>
          <a:xfrm>
            <a:off x="6973912" y="2604806"/>
            <a:ext cx="27282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5.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二值化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7600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0449E0-3EDE-9B44-855D-76426BA4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138905"/>
            <a:ext cx="5369074" cy="31570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E76289F-A8D4-784A-A4C0-B97D3CFC3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93"/>
          <a:stretch/>
        </p:blipFill>
        <p:spPr>
          <a:xfrm>
            <a:off x="471948" y="4382160"/>
            <a:ext cx="7867223" cy="7613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1F37AC-A265-0443-BDE6-F4BF21866FB3}"/>
              </a:ext>
            </a:extLst>
          </p:cNvPr>
          <p:cNvSpPr txBox="1"/>
          <p:nvPr/>
        </p:nvSpPr>
        <p:spPr>
          <a:xfrm>
            <a:off x="6145769" y="2294260"/>
            <a:ext cx="25410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 </a:t>
            </a:r>
            <a:r>
              <a:rPr kumimoji="1" lang="en-US" altLang="zh-CN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8</a:t>
            </a:r>
            <a:r>
              <a:rPr kumimoji="1" lang="zh-CN" altLang="en-US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連通說明</a:t>
            </a:r>
            <a:endParaRPr kumimoji="1" lang="en-US" altLang="zh-TW" sz="16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507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76289F-A8D4-784A-A4C0-B97D3CFC3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93"/>
          <a:stretch/>
        </p:blipFill>
        <p:spPr>
          <a:xfrm>
            <a:off x="471948" y="4382160"/>
            <a:ext cx="7867223" cy="7613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1F37AC-A265-0443-BDE6-F4BF21866FB3}"/>
              </a:ext>
            </a:extLst>
          </p:cNvPr>
          <p:cNvSpPr txBox="1"/>
          <p:nvPr/>
        </p:nvSpPr>
        <p:spPr>
          <a:xfrm>
            <a:off x="6145769" y="2294260"/>
            <a:ext cx="25410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 </a:t>
            </a:r>
            <a:r>
              <a:rPr kumimoji="1" lang="en-US" altLang="zh-CN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8</a:t>
            </a:r>
            <a:r>
              <a:rPr kumimoji="1" lang="zh-CN" altLang="en-US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連通說明</a:t>
            </a:r>
            <a:endParaRPr kumimoji="1" lang="en-US" altLang="zh-TW" sz="16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604228-D81A-FB47-B5FF-B4881D2A6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9" y="1190166"/>
            <a:ext cx="5563092" cy="30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4FE1F5-3841-234A-BED8-119C22560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7" y="1196711"/>
            <a:ext cx="6771256" cy="383449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3D95A1-A70E-884A-AC98-8A1E671197F4}"/>
              </a:ext>
            </a:extLst>
          </p:cNvPr>
          <p:cNvSpPr txBox="1"/>
          <p:nvPr/>
        </p:nvSpPr>
        <p:spPr>
          <a:xfrm>
            <a:off x="6946233" y="2012811"/>
            <a:ext cx="25410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 6226</a:t>
            </a:r>
            <a:endParaRPr kumimoji="1" lang="en-US" altLang="zh-TW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4876BA-2EEB-9D41-A725-75DCCF488AF0}"/>
              </a:ext>
            </a:extLst>
          </p:cNvPr>
          <p:cNvSpPr txBox="1"/>
          <p:nvPr/>
        </p:nvSpPr>
        <p:spPr>
          <a:xfrm>
            <a:off x="7045165" y="2590384"/>
            <a:ext cx="27282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6.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去除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8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連通面積小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於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160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前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070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111A44-D8D1-0B45-AB76-1B5017E5A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4" y="1150695"/>
            <a:ext cx="6818407" cy="384842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3FA269-0A05-4141-804F-C322FA8BE4FB}"/>
              </a:ext>
            </a:extLst>
          </p:cNvPr>
          <p:cNvSpPr txBox="1"/>
          <p:nvPr/>
        </p:nvSpPr>
        <p:spPr>
          <a:xfrm>
            <a:off x="7128292" y="1969916"/>
            <a:ext cx="25410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 190</a:t>
            </a:r>
            <a:endParaRPr kumimoji="1" lang="en-US" altLang="zh-TW" sz="160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428C96-B56A-0342-823B-940E2ADB8FE7}"/>
              </a:ext>
            </a:extLst>
          </p:cNvPr>
          <p:cNvSpPr txBox="1"/>
          <p:nvPr/>
        </p:nvSpPr>
        <p:spPr>
          <a:xfrm>
            <a:off x="7128292" y="2590384"/>
            <a:ext cx="27282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7.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去除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8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連通面積小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於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160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後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105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19A2AE-3FA0-4249-B403-F2E261B74A50}"/>
              </a:ext>
            </a:extLst>
          </p:cNvPr>
          <p:cNvSpPr/>
          <p:nvPr/>
        </p:nvSpPr>
        <p:spPr>
          <a:xfrm>
            <a:off x="3811508" y="561316"/>
            <a:ext cx="1502876" cy="216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57E47A-5CB2-AA45-87E8-6543EF63CB62}"/>
              </a:ext>
            </a:extLst>
          </p:cNvPr>
          <p:cNvSpPr/>
          <p:nvPr/>
        </p:nvSpPr>
        <p:spPr>
          <a:xfrm>
            <a:off x="6009991" y="233884"/>
            <a:ext cx="1395744" cy="662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BEC42F4-FC5C-B04B-876D-AC11E5BF5DB5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618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873634" y="0"/>
            <a:ext cx="7316209" cy="5143500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55330" y="2887132"/>
              <a:ext cx="1225742" cy="90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186" b="0" i="0" u="none" strike="noStrike" kern="1200" cap="none" spc="8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itchFamily="34" charset="-122"/>
                  <a:cs typeface="+mn-cs"/>
                </a:rPr>
                <a:t>03</a:t>
              </a:r>
              <a:endParaRPr kumimoji="0" lang="zh-CN" altLang="en-US" sz="6186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2940500" y="2285238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車牌字元定位</a:t>
            </a:r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A2C4634B-0784-194B-9541-937A1BAD9722}"/>
              </a:ext>
            </a:extLst>
          </p:cNvPr>
          <p:cNvSpPr txBox="1"/>
          <p:nvPr/>
        </p:nvSpPr>
        <p:spPr>
          <a:xfrm>
            <a:off x="3709505" y="2881228"/>
            <a:ext cx="178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844" dirty="0">
                <a:solidFill>
                  <a:prstClr val="black"/>
                </a:solidFill>
                <a:latin typeface="Agency FB" panose="020B0503020202020204" pitchFamily="34" charset="0"/>
                <a:ea typeface="微软雅黑" pitchFamily="34" charset="-122"/>
              </a:rPr>
              <a:t>(1)</a:t>
            </a:r>
            <a:endParaRPr kumimoji="0" lang="zh-CN" altLang="en-US" sz="3200" b="0" i="0" u="none" strike="noStrike" kern="1200" cap="none" spc="84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14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442" y="142071"/>
            <a:ext cx="6571913" cy="725349"/>
          </a:xfrm>
        </p:spPr>
        <p:txBody>
          <a:bodyPr>
            <a:normAutofit/>
          </a:bodyPr>
          <a:lstStyle/>
          <a:p>
            <a:r>
              <a:rPr lang="zh-CN" altLang="en-US" dirty="0"/>
              <a:t>大綱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442" y="1177436"/>
            <a:ext cx="6594035" cy="3841373"/>
          </a:xfrm>
        </p:spPr>
        <p:txBody>
          <a:bodyPr>
            <a:normAutofit/>
          </a:bodyPr>
          <a:lstStyle/>
          <a:p>
            <a:r>
              <a:rPr lang="zh-CN" altLang="en-US" dirty="0"/>
              <a:t>車牌字元定位流程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詳細步驟及程式碼說明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結論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Demo </a:t>
            </a:r>
            <a:r>
              <a:rPr lang="zh-CN" altLang="en-US" dirty="0"/>
              <a:t>程式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B455E38-5C41-D84C-BB73-0F6CB39D70BD}"/>
              </a:ext>
            </a:extLst>
          </p:cNvPr>
          <p:cNvSpPr txBox="1"/>
          <p:nvPr/>
        </p:nvSpPr>
        <p:spPr>
          <a:xfrm>
            <a:off x="76385" y="1140600"/>
            <a:ext cx="110929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％車牌字元定位</a:t>
            </a:r>
            <a:r>
              <a:rPr kumimoji="1" lang="zh-TW" altLang="en-US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4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2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</a:t>
            </a:r>
            <a:endParaRPr kumimoji="1"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910C10-5C0F-9648-BF15-F5D91991B974}"/>
              </a:ext>
            </a:extLst>
          </p:cNvPr>
          <p:cNvSpPr txBox="1"/>
          <p:nvPr/>
        </p:nvSpPr>
        <p:spPr>
          <a:xfrm>
            <a:off x="76385" y="1478816"/>
            <a:ext cx="110929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l=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regionprops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j=1:length(l)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if 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(1)&gt;700  &amp;&amp;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(2)&lt;800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if  l(j).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(4)*l(j).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(3)&gt;300 &amp;&amp; </a:t>
            </a:r>
            <a:r>
              <a:rPr kumimoji="1" lang="en-US" altLang="zh-TW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…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</a:t>
            </a:r>
            <a:r>
              <a:rPr kumimoji="1" lang="en-US" altLang="zh-TW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zh-TW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l(j).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(4)*l(j).</a:t>
            </a:r>
            <a:r>
              <a:rPr kumimoji="1" lang="en-US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(3)&lt;3600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if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(4)&gt;25 &amp;&amp;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(4)&lt;60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if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(4)&lt;0.85 &amp;&amp; …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(4)&gt;0.5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               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                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  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2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</a:t>
            </a:r>
            <a:endParaRPr kumimoji="1"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96262F-F75D-9747-81BB-EF3FD9C2A57F}"/>
              </a:ext>
            </a:extLst>
          </p:cNvPr>
          <p:cNvSpPr txBox="1"/>
          <p:nvPr/>
        </p:nvSpPr>
        <p:spPr>
          <a:xfrm>
            <a:off x="2172605" y="1478816"/>
            <a:ext cx="5366882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取得</a:t>
            </a:r>
            <a:r>
              <a:rPr kumimoji="1" lang="en-US" altLang="zh-TW" sz="1600" b="1" dirty="0" err="1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資訊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（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x , y , width , height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）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A41504-8AB2-3C48-AC51-E8C752BD4990}"/>
              </a:ext>
            </a:extLst>
          </p:cNvPr>
          <p:cNvSpPr txBox="1"/>
          <p:nvPr/>
        </p:nvSpPr>
        <p:spPr>
          <a:xfrm>
            <a:off x="7328326" y="2013100"/>
            <a:ext cx="181567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限制區域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7B225F-38A6-DD40-B295-CA30F0AD8A2A}"/>
              </a:ext>
            </a:extLst>
          </p:cNvPr>
          <p:cNvSpPr txBox="1"/>
          <p:nvPr/>
        </p:nvSpPr>
        <p:spPr>
          <a:xfrm>
            <a:off x="7328326" y="2347468"/>
            <a:ext cx="18156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面積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長度</a:t>
            </a:r>
            <a:endParaRPr kumimoji="1" lang="en-US" altLang="zh-TW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 長寬比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3702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C9E608-BA92-5D41-AEB0-298B9CB91F82}"/>
              </a:ext>
            </a:extLst>
          </p:cNvPr>
          <p:cNvSpPr txBox="1"/>
          <p:nvPr/>
        </p:nvSpPr>
        <p:spPr>
          <a:xfrm>
            <a:off x="2115451" y="1432739"/>
            <a:ext cx="721444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elseif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(4)&gt;0.1 &amp;&amp;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…</a:t>
            </a:r>
            <a:endParaRPr kumimoji="1" lang="en-US" altLang="zh-CN" sz="16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(4)&lt;0.35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{ii}=l(j).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ii=ii+1;       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else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9C6499-DB06-2B48-8C16-E9DDA830DD71}"/>
              </a:ext>
            </a:extLst>
          </p:cNvPr>
          <p:cNvSpPr txBox="1"/>
          <p:nvPr/>
        </p:nvSpPr>
        <p:spPr>
          <a:xfrm>
            <a:off x="176184" y="3163125"/>
            <a:ext cx="1109297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D8DD3E-F02F-FF40-9F9B-6E1EC577ECFB}"/>
              </a:ext>
            </a:extLst>
          </p:cNvPr>
          <p:cNvSpPr txBox="1"/>
          <p:nvPr/>
        </p:nvSpPr>
        <p:spPr>
          <a:xfrm>
            <a:off x="366809" y="1415487"/>
            <a:ext cx="1815674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176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21CEF9-7490-8A44-A2B3-547D3089A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0" y="1120877"/>
            <a:ext cx="6964660" cy="3919384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AFF72B5-51C8-D44D-8587-1945C2AEBFC2}"/>
              </a:ext>
            </a:extLst>
          </p:cNvPr>
          <p:cNvCxnSpPr>
            <a:cxnSpLocks/>
          </p:cNvCxnSpPr>
          <p:nvPr/>
        </p:nvCxnSpPr>
        <p:spPr>
          <a:xfrm flipH="1" flipV="1">
            <a:off x="2517569" y="1120878"/>
            <a:ext cx="95002" cy="2857356"/>
          </a:xfrm>
          <a:prstGeom prst="line">
            <a:avLst/>
          </a:pr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6E8B72D-8D2F-8945-BBFE-BDF8BF295E1B}"/>
              </a:ext>
            </a:extLst>
          </p:cNvPr>
          <p:cNvCxnSpPr/>
          <p:nvPr/>
        </p:nvCxnSpPr>
        <p:spPr>
          <a:xfrm flipH="1">
            <a:off x="2612571" y="3978234"/>
            <a:ext cx="450162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D76598-0F39-BF47-AC66-2E180D4B0A14}"/>
              </a:ext>
            </a:extLst>
          </p:cNvPr>
          <p:cNvSpPr txBox="1"/>
          <p:nvPr/>
        </p:nvSpPr>
        <p:spPr>
          <a:xfrm>
            <a:off x="7322686" y="2439351"/>
            <a:ext cx="2728227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8.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經限制條件後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630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9F1EDA-4BC0-2548-B80B-033FC352F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9" y="1141507"/>
            <a:ext cx="6970146" cy="39384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E64242-E6E0-994A-A2EF-D780A377E4A0}"/>
              </a:ext>
            </a:extLst>
          </p:cNvPr>
          <p:cNvSpPr txBox="1"/>
          <p:nvPr/>
        </p:nvSpPr>
        <p:spPr>
          <a:xfrm>
            <a:off x="7322686" y="2439351"/>
            <a:ext cx="2728227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9.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無法完全消除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的例子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861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61206" y="1030985"/>
            <a:ext cx="11092977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=1:20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ii=1;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for j=1:length(pic(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count=0;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for k=1:length(pic(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           if 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{k}(1) &gt;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{j}(1)-330)) &amp;&amp; …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{k}(1) &lt;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{j}(1)+330))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   if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{k}(2) &gt;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{j}(2)-60)) &amp;&amp; …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          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{k}(2) &lt;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{j}(2)+60))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                      count=count+1;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2175943-C828-814B-8844-520F06863B5E}"/>
              </a:ext>
            </a:extLst>
          </p:cNvPr>
          <p:cNvSpPr txBox="1"/>
          <p:nvPr/>
        </p:nvSpPr>
        <p:spPr>
          <a:xfrm>
            <a:off x="7474974" y="2439063"/>
            <a:ext cx="18156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x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±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330</a:t>
            </a: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y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±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60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7724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471948" y="1589072"/>
            <a:ext cx="110929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if count &gt;= 5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               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       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end 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4D0C44-0D90-1A47-B7AE-98383E9F464C}"/>
              </a:ext>
            </a:extLst>
          </p:cNvPr>
          <p:cNvSpPr txBox="1"/>
          <p:nvPr/>
        </p:nvSpPr>
        <p:spPr>
          <a:xfrm>
            <a:off x="5110598" y="1589072"/>
            <a:ext cx="254103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超過五個點（包含自己）</a:t>
            </a:r>
            <a:endParaRPr kumimoji="1" lang="en-US" altLang="zh-TW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025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DCA6D7-D867-4F42-B845-B07FF9A32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1" y="1191713"/>
            <a:ext cx="6837916" cy="386329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9EED649-80CB-0D4A-8806-7F42DF9357E8}"/>
              </a:ext>
            </a:extLst>
          </p:cNvPr>
          <p:cNvSpPr txBox="1"/>
          <p:nvPr/>
        </p:nvSpPr>
        <p:spPr>
          <a:xfrm>
            <a:off x="7120806" y="2368099"/>
            <a:ext cx="272822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9.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上述方法說明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6694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39CEA9-F01F-C947-9DE2-0305FD88B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5" y="1209366"/>
            <a:ext cx="6639357" cy="37689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E81EA4-5A32-4549-B802-3A9D054B3B89}"/>
              </a:ext>
            </a:extLst>
          </p:cNvPr>
          <p:cNvSpPr txBox="1"/>
          <p:nvPr/>
        </p:nvSpPr>
        <p:spPr>
          <a:xfrm>
            <a:off x="7002053" y="2379974"/>
            <a:ext cx="27282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10.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經上述處理後圖片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9089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D19A2AE-3FA0-4249-B403-F2E261B74A50}"/>
              </a:ext>
            </a:extLst>
          </p:cNvPr>
          <p:cNvSpPr/>
          <p:nvPr/>
        </p:nvSpPr>
        <p:spPr>
          <a:xfrm>
            <a:off x="5314383" y="905349"/>
            <a:ext cx="3440318" cy="3168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DE21177D-95EA-BC4F-9EF9-17E8F01CED16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96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1151929" y="129209"/>
            <a:ext cx="6709921" cy="4826130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61344" y="2721585"/>
              <a:ext cx="1225742" cy="90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186" b="0" i="0" u="none" strike="noStrike" kern="1200" cap="none" spc="8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6186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3152030" y="220792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圖片預處理</a:t>
            </a: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34EA4E71-B2AD-3143-BEB5-7FA19208D618}"/>
              </a:ext>
            </a:extLst>
          </p:cNvPr>
          <p:cNvSpPr txBox="1"/>
          <p:nvPr/>
        </p:nvSpPr>
        <p:spPr>
          <a:xfrm>
            <a:off x="3693603" y="2881228"/>
            <a:ext cx="178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rPr>
              <a:t>(2)</a:t>
            </a:r>
            <a:endParaRPr kumimoji="0" lang="zh-CN" altLang="en-US" sz="3200" b="0" i="0" u="none" strike="noStrike" kern="1200" cap="none" spc="84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8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0E7C826-2640-8149-8B77-5FD13BF6E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95451"/>
            <a:ext cx="9144000" cy="1676400"/>
          </a:xfrm>
          <a:prstGeom prst="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67000">
                <a:srgbClr val="FF0000">
                  <a:alpha val="41000"/>
                  <a:lumMod val="73000"/>
                  <a:lumOff val="27000"/>
                </a:srgb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A59B740-C863-A243-B63B-782DDADBBE45}"/>
              </a:ext>
            </a:extLst>
          </p:cNvPr>
          <p:cNvSpPr/>
          <p:nvPr/>
        </p:nvSpPr>
        <p:spPr>
          <a:xfrm>
            <a:off x="0" y="-2651760"/>
            <a:ext cx="9144000" cy="1932709"/>
          </a:xfrm>
          <a:prstGeom prst="rect">
            <a:avLst/>
          </a:prstGeom>
          <a:gradFill flip="none" rotWithShape="1">
            <a:gsLst>
              <a:gs pos="75000">
                <a:schemeClr val="accent2">
                  <a:alpha val="69000"/>
                  <a:lumMod val="49000"/>
                </a:schemeClr>
              </a:gs>
              <a:gs pos="36975">
                <a:srgbClr val="6C0000">
                  <a:lumMod val="98000"/>
                  <a:lumOff val="2000"/>
                </a:srgbClr>
              </a:gs>
              <a:gs pos="0">
                <a:srgbClr val="FF0000">
                  <a:lumMod val="84000"/>
                </a:srgbClr>
              </a:gs>
              <a:gs pos="100000">
                <a:schemeClr val="accent2">
                  <a:lumMod val="0"/>
                  <a:alpha val="54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22" name="圓角矩形 21">
            <a:extLst>
              <a:ext uri="{FF2B5EF4-FFF2-40B4-BE49-F238E27FC236}">
                <a16:creationId xmlns:a16="http://schemas.microsoft.com/office/drawing/2014/main" id="{1D73B1BC-CA98-E94A-9E02-3B1835428C79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910C10-5C0F-9648-BF15-F5D91991B974}"/>
              </a:ext>
            </a:extLst>
          </p:cNvPr>
          <p:cNvSpPr txBox="1"/>
          <p:nvPr/>
        </p:nvSpPr>
        <p:spPr>
          <a:xfrm>
            <a:off x="471948" y="1144404"/>
            <a:ext cx="11193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％圖片預處理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=1:20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ii=1;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[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r,c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]=size(table{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p1=zeros(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r,c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p1(table{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}==0)=1;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p1=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bwareaopen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(p1,160);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329F89-FDB0-BD45-BAED-9AB726F3C9D4}"/>
              </a:ext>
            </a:extLst>
          </p:cNvPr>
          <p:cNvSpPr txBox="1"/>
          <p:nvPr/>
        </p:nvSpPr>
        <p:spPr>
          <a:xfrm>
            <a:off x="4414859" y="2781767"/>
            <a:ext cx="2840706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0 -&gt;1 , 1-&gt;0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,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黑白交換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3901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CBDDA20-F8AA-0640-9D72-9A85C84E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21" y="1805140"/>
            <a:ext cx="4325458" cy="24387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3F718A4-984D-9F40-A916-AC9156058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18" y="1805140"/>
            <a:ext cx="4331867" cy="243870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E1AEBEF-93B8-1A47-9FE5-7C4950D3A301}"/>
              </a:ext>
            </a:extLst>
          </p:cNvPr>
          <p:cNvSpPr txBox="1"/>
          <p:nvPr/>
        </p:nvSpPr>
        <p:spPr>
          <a:xfrm>
            <a:off x="3688837" y="4243847"/>
            <a:ext cx="272822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11.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黑白交換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43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8B3BFF-F327-BF4F-BC66-8613A7F641A7}"/>
              </a:ext>
            </a:extLst>
          </p:cNvPr>
          <p:cNvSpPr/>
          <p:nvPr/>
        </p:nvSpPr>
        <p:spPr>
          <a:xfrm>
            <a:off x="1620570" y="242937"/>
            <a:ext cx="1385180" cy="671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C5EAE8B1-8675-CA44-8124-98F7A6719A24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9A2AE-3FA0-4249-B403-F2E261B74A50}"/>
              </a:ext>
            </a:extLst>
          </p:cNvPr>
          <p:cNvSpPr/>
          <p:nvPr/>
        </p:nvSpPr>
        <p:spPr>
          <a:xfrm>
            <a:off x="3786833" y="2779416"/>
            <a:ext cx="1554712" cy="1240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09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873634" y="0"/>
            <a:ext cx="7316209" cy="5143500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55330" y="2887132"/>
              <a:ext cx="1225742" cy="90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186" b="0" i="0" u="none" strike="noStrike" kern="1200" cap="none" spc="8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itchFamily="34" charset="-122"/>
                  <a:cs typeface="+mn-cs"/>
                </a:rPr>
                <a:t>03</a:t>
              </a:r>
              <a:endParaRPr kumimoji="0" lang="zh-CN" altLang="en-US" sz="6186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2940500" y="2285238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車牌字元定位</a:t>
            </a:r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A2C4634B-0784-194B-9541-937A1BAD9722}"/>
              </a:ext>
            </a:extLst>
          </p:cNvPr>
          <p:cNvSpPr txBox="1"/>
          <p:nvPr/>
        </p:nvSpPr>
        <p:spPr>
          <a:xfrm>
            <a:off x="3709505" y="2881228"/>
            <a:ext cx="178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rPr>
              <a:t>(2)</a:t>
            </a:r>
            <a:endParaRPr kumimoji="0" lang="zh-CN" altLang="en-US" sz="3200" b="0" i="0" u="none" strike="noStrike" kern="1200" cap="none" spc="84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385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455E38-5C41-D84C-BB73-0F6CB39D70BD}"/>
              </a:ext>
            </a:extLst>
          </p:cNvPr>
          <p:cNvSpPr txBox="1"/>
          <p:nvPr/>
        </p:nvSpPr>
        <p:spPr>
          <a:xfrm>
            <a:off x="471948" y="1088840"/>
            <a:ext cx="110929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％車牌字元定位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910C10-5C0F-9648-BF15-F5D91991B974}"/>
              </a:ext>
            </a:extLst>
          </p:cNvPr>
          <p:cNvSpPr txBox="1"/>
          <p:nvPr/>
        </p:nvSpPr>
        <p:spPr>
          <a:xfrm>
            <a:off x="471948" y="1369674"/>
            <a:ext cx="11092977" cy="385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l1=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regionprops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(p1);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k=1:length(l1)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if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(1)&gt;700 &amp;&amp;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(2)&lt;800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    if 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(4)*l1(k).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(3)&gt;300 &amp;&amp;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(4)*l1(k).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(3)&lt;3600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if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(4)&gt;25 &amp;&amp;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(4)&lt;60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   if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(4)&lt;0.85 &amp;&amp;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  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(4)&gt;0.5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              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                   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   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087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C9E608-BA92-5D41-AEB0-298B9CB91F82}"/>
              </a:ext>
            </a:extLst>
          </p:cNvPr>
          <p:cNvSpPr txBox="1"/>
          <p:nvPr/>
        </p:nvSpPr>
        <p:spPr>
          <a:xfrm>
            <a:off x="2115451" y="1432739"/>
            <a:ext cx="7214444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elseif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(4)&gt;0.1 &amp;&amp;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(3)/l1(k).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(4)&lt;0.3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{ii}=l1(k).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BoundingBox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else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9C6499-DB06-2B48-8C16-E9DDA830DD71}"/>
              </a:ext>
            </a:extLst>
          </p:cNvPr>
          <p:cNvSpPr txBox="1"/>
          <p:nvPr/>
        </p:nvSpPr>
        <p:spPr>
          <a:xfrm>
            <a:off x="176184" y="3163125"/>
            <a:ext cx="11092977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4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5708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50CE5A2-3325-8440-832D-73B69C3E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7" y="1283110"/>
            <a:ext cx="6396990" cy="3601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4CBCBF-CAED-774C-ADB6-7FFE9C74ABFA}"/>
              </a:ext>
            </a:extLst>
          </p:cNvPr>
          <p:cNvSpPr txBox="1"/>
          <p:nvPr/>
        </p:nvSpPr>
        <p:spPr>
          <a:xfrm>
            <a:off x="6800172" y="2657546"/>
            <a:ext cx="272822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12.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2261869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344E6B-EB53-074D-BD04-CAE73FC0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2" y="1209367"/>
            <a:ext cx="6662461" cy="37507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EEF8E7-87CB-8144-930B-51638EA68E74}"/>
              </a:ext>
            </a:extLst>
          </p:cNvPr>
          <p:cNvSpPr txBox="1"/>
          <p:nvPr/>
        </p:nvSpPr>
        <p:spPr>
          <a:xfrm>
            <a:off x="7037679" y="2633796"/>
            <a:ext cx="2728227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13.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Type 2</a:t>
            </a:r>
          </a:p>
        </p:txBody>
      </p:sp>
    </p:spTree>
    <p:extLst>
      <p:ext uri="{BB962C8B-B14F-4D97-AF65-F5344CB8AC3E}">
        <p14:creationId xmlns:p14="http://schemas.microsoft.com/office/powerpoint/2010/main" val="65687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471948" y="1060426"/>
            <a:ext cx="11092977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=1:20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ii=1+length(pic(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for j=1:length(pic(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count=0;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for k=1:length(pic(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           if 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{k}(1) &gt;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{j}(1)-330)) &amp;&amp;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{k}(1) &lt;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{j}(1)+330))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if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{k}(2) &gt;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{j}(2)-60)) &amp;&amp;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                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{k}(2) &lt; (pic(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{j}(2)+60))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                    count=count+1;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 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 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400432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862148" y="1865117"/>
            <a:ext cx="110929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if count &gt;= 5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                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{ii}=pic(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{j};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       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      end 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     end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965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1549496" y="450700"/>
            <a:ext cx="5902512" cy="4196526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47663" y="2751613"/>
              <a:ext cx="1225742" cy="104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186" spc="844" dirty="0">
                  <a:latin typeface="Agency FB" panose="020B0503020202020204" pitchFamily="34" charset="0"/>
                  <a:ea typeface="微软雅黑" pitchFamily="34" charset="-122"/>
                </a:rPr>
                <a:t>01</a:t>
              </a:r>
              <a:endParaRPr lang="zh-CN" altLang="en-US" sz="6186" spc="844" dirty="0"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3470353" y="238491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讀入圖片</a:t>
            </a:r>
          </a:p>
        </p:txBody>
      </p:sp>
    </p:spTree>
    <p:extLst>
      <p:ext uri="{BB962C8B-B14F-4D97-AF65-F5344CB8AC3E}">
        <p14:creationId xmlns:p14="http://schemas.microsoft.com/office/powerpoint/2010/main" val="3518368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1D8301-ABF4-A74E-83E2-EB707E89F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4" y="1211282"/>
            <a:ext cx="6652116" cy="37422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C13A39B-6572-2F42-8B2F-E977B6473FB3}"/>
              </a:ext>
            </a:extLst>
          </p:cNvPr>
          <p:cNvSpPr txBox="1"/>
          <p:nvPr/>
        </p:nvSpPr>
        <p:spPr>
          <a:xfrm>
            <a:off x="6930801" y="2325037"/>
            <a:ext cx="27282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14.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Type 1</a:t>
            </a: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經上述處理後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2989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3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0C4740-3471-8942-9481-BBD26414F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2" y="1155857"/>
            <a:ext cx="6842354" cy="38570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318195-24CD-D641-8294-97129C9ACB02}"/>
              </a:ext>
            </a:extLst>
          </p:cNvPr>
          <p:cNvSpPr txBox="1"/>
          <p:nvPr/>
        </p:nvSpPr>
        <p:spPr>
          <a:xfrm>
            <a:off x="7180183" y="2396289"/>
            <a:ext cx="27282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15.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Type 2</a:t>
            </a: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經上述處理後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1220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8B3BFF-F327-BF4F-BC66-8613A7F641A7}"/>
              </a:ext>
            </a:extLst>
          </p:cNvPr>
          <p:cNvSpPr/>
          <p:nvPr/>
        </p:nvSpPr>
        <p:spPr>
          <a:xfrm>
            <a:off x="153908" y="894787"/>
            <a:ext cx="3639494" cy="3206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A88BB798-F9B5-264D-AA8E-AAECD914B2F8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8723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1549496" y="450700"/>
            <a:ext cx="5902512" cy="4196526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47663" y="2751613"/>
              <a:ext cx="1225742" cy="90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186" b="0" i="0" u="none" strike="noStrike" kern="1200" cap="none" spc="8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itchFamily="34" charset="-122"/>
                  <a:cs typeface="+mn-cs"/>
                </a:rPr>
                <a:t>04</a:t>
              </a:r>
              <a:endParaRPr kumimoji="0" lang="zh-CN" altLang="en-US" sz="6186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3390841" y="238491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輸出檔案</a:t>
            </a:r>
          </a:p>
        </p:txBody>
      </p:sp>
    </p:spTree>
    <p:extLst>
      <p:ext uri="{BB962C8B-B14F-4D97-AF65-F5344CB8AC3E}">
        <p14:creationId xmlns:p14="http://schemas.microsoft.com/office/powerpoint/2010/main" val="2861978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4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C3AF139-035A-D448-8EC9-57D6049A5391}"/>
              </a:ext>
            </a:extLst>
          </p:cNvPr>
          <p:cNvSpPr txBox="1"/>
          <p:nvPr/>
        </p:nvSpPr>
        <p:spPr>
          <a:xfrm>
            <a:off x="471948" y="1319618"/>
            <a:ext cx="110929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%</a:t>
            </a:r>
            <a:r>
              <a:rPr kumimoji="1" lang="zh-CN" altLang="en-US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輸出檔案</a:t>
            </a:r>
            <a:r>
              <a: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       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471948" y="1739600"/>
            <a:ext cx="110929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fid =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fopen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output.txt','w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'); 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m=1:20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ii=1;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outputName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strcat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('0',num2str(m),'.jpg');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if length(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outputName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)==6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outputName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strcat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('0','0',num2str(m),'.jpg');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   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fprintf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fid,'%s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\n',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outputName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);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E7943B-6A90-2A49-AB89-F518DD69D139}"/>
              </a:ext>
            </a:extLst>
          </p:cNvPr>
          <p:cNvSpPr txBox="1"/>
          <p:nvPr/>
        </p:nvSpPr>
        <p:spPr>
          <a:xfrm>
            <a:off x="3907963" y="1744929"/>
            <a:ext cx="2840706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開檔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4156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4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327093" y="1391202"/>
            <a:ext cx="1109297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=1:length(pic(m).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fig=true;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for len1=1:length(pic(m).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ratio=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bboxOverlapRatio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},pic(m).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{len1});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if ratio&gt;=0.1 &amp;&amp; ratio&lt;1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fig=(pic(m).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}(3)&gt;=pic(m).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{len1}(3));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break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    end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end    </a:t>
            </a: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D031238-48FB-B243-BBDD-32C2AD19A4C3}"/>
              </a:ext>
            </a:extLst>
          </p:cNvPr>
          <p:cNvSpPr txBox="1"/>
          <p:nvPr/>
        </p:nvSpPr>
        <p:spPr>
          <a:xfrm>
            <a:off x="7565563" y="2238907"/>
            <a:ext cx="84510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IOU</a:t>
            </a:r>
          </a:p>
        </p:txBody>
      </p:sp>
    </p:spTree>
    <p:extLst>
      <p:ext uri="{BB962C8B-B14F-4D97-AF65-F5344CB8AC3E}">
        <p14:creationId xmlns:p14="http://schemas.microsoft.com/office/powerpoint/2010/main" val="581260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4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20F93B-E2F1-FF4D-9BDD-1B4BED900EA7}"/>
              </a:ext>
            </a:extLst>
          </p:cNvPr>
          <p:cNvSpPr txBox="1"/>
          <p:nvPr/>
        </p:nvSpPr>
        <p:spPr>
          <a:xfrm>
            <a:off x="471948" y="1196266"/>
            <a:ext cx="11092977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0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if fig~=false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ii=ii+1;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x1=ceil(pic(m).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}(1));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y1=ceil(pic(m).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}(2));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x2=x1+pic(m).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}(3);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y2=y1+pic(m).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len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}(4);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         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fprintf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fid,'%d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%d %d %d\n',x1,y1,x2,y2);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   </a:t>
            </a:r>
          </a:p>
          <a:p>
            <a:pPr lvl="0">
              <a:spcBef>
                <a:spcPts val="300"/>
              </a:spcBef>
            </a:pP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 </a:t>
            </a: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</a:t>
            </a: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r>
              <a:rPr kumimoji="1" lang="en-US" altLang="zh-CN" sz="1600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fclose</a:t>
            </a:r>
            <a:r>
              <a:rPr kumimoji="1" lang="en-US" altLang="zh-CN" sz="1600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(fid);</a:t>
            </a: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1A4A3F1-D680-B04A-8797-37A046B6048E}"/>
              </a:ext>
            </a:extLst>
          </p:cNvPr>
          <p:cNvSpPr txBox="1"/>
          <p:nvPr/>
        </p:nvSpPr>
        <p:spPr>
          <a:xfrm>
            <a:off x="2070110" y="3990189"/>
            <a:ext cx="2840706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關檔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07E71E-EC2E-874C-880E-4D81FDDDA671}"/>
              </a:ext>
            </a:extLst>
          </p:cNvPr>
          <p:cNvSpPr txBox="1"/>
          <p:nvPr/>
        </p:nvSpPr>
        <p:spPr>
          <a:xfrm>
            <a:off x="6531959" y="1752474"/>
            <a:ext cx="1616160" cy="170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左上角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x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左上角</a:t>
            </a:r>
            <a:r>
              <a:rPr kumimoji="1" lang="en-US" altLang="zh-CN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y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右下角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x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</a:t>
            </a:r>
            <a:r>
              <a:rPr kumimoji="1" lang="zh-TW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右下角</a:t>
            </a:r>
            <a:r>
              <a:rPr kumimoji="1" lang="en-US" altLang="zh-TW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y</a:t>
            </a:r>
            <a:r>
              <a:rPr kumimoji="1" lang="zh-CN" altLang="en-US" sz="16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座標</a:t>
            </a: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sz="1600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0138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4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A19F20-2E7E-F74C-83C6-9EB45F1EC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56" y="1258784"/>
            <a:ext cx="1273144" cy="37288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0D9B69-91B1-B046-955F-A3359DA44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5" y="1237268"/>
            <a:ext cx="6617003" cy="3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2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851A71EE-B76A-4442-AFFA-540066E56A3E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9A2AE-3FA0-4249-B403-F2E261B74A50}"/>
              </a:ext>
            </a:extLst>
          </p:cNvPr>
          <p:cNvSpPr/>
          <p:nvPr/>
        </p:nvSpPr>
        <p:spPr>
          <a:xfrm>
            <a:off x="2625506" y="3938257"/>
            <a:ext cx="3874882" cy="1140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528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442" y="142071"/>
            <a:ext cx="6571913" cy="725349"/>
          </a:xfrm>
        </p:spPr>
        <p:txBody>
          <a:bodyPr>
            <a:normAutofit/>
          </a:bodyPr>
          <a:lstStyle/>
          <a:p>
            <a:r>
              <a:rPr lang="zh-CN" altLang="en-US" dirty="0"/>
              <a:t>結論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318" y="1296189"/>
            <a:ext cx="6594035" cy="2290159"/>
          </a:xfrm>
        </p:spPr>
        <p:txBody>
          <a:bodyPr>
            <a:normAutofit/>
          </a:bodyPr>
          <a:lstStyle/>
          <a:p>
            <a:r>
              <a:rPr lang="zh-CN" altLang="en-US" dirty="0"/>
              <a:t>車牌字元外的框可能無法全部消除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車牌字元如果有連接其他部份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B409539-52A4-334B-A6FA-D981C1545489}"/>
              </a:ext>
            </a:extLst>
          </p:cNvPr>
          <p:cNvSpPr txBox="1">
            <a:spLocks/>
          </p:cNvSpPr>
          <p:nvPr/>
        </p:nvSpPr>
        <p:spPr>
          <a:xfrm>
            <a:off x="472068" y="2778625"/>
            <a:ext cx="6594035" cy="229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    </a:t>
            </a:r>
            <a:r>
              <a:rPr lang="zh-CN" altLang="en-US" dirty="0"/>
              <a:t>則無法辨識</a:t>
            </a:r>
            <a:endParaRPr lang="en-US" altLang="zh-CN" dirty="0"/>
          </a:p>
          <a:p>
            <a:pPr marL="0" indent="0">
              <a:buFont typeface="Arial" pitchFamily="34" charset="0"/>
              <a:buNone/>
            </a:pP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2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1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910C10-5C0F-9648-BF15-F5D91991B974}"/>
              </a:ext>
            </a:extLst>
          </p:cNvPr>
          <p:cNvSpPr txBox="1"/>
          <p:nvPr/>
        </p:nvSpPr>
        <p:spPr>
          <a:xfrm>
            <a:off x="471948" y="1379523"/>
            <a:ext cx="1119352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zh-CN" altLang="en-US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％讀入圖片</a:t>
            </a:r>
            <a:r>
              <a:rPr kumimoji="1" lang="en-US" altLang="zh-TW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lang="zh-TW" altLang="zh-TW" b="1" dirty="0">
                <a:solidFill>
                  <a:srgbClr val="0432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lang="en-US" altLang="zh-TW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>
              <a:spcBef>
                <a:spcPts val="300"/>
              </a:spcBef>
            </a:pPr>
            <a:endParaRPr lang="en-US" altLang="zh-TW" b="1" dirty="0">
              <a:solidFill>
                <a:srgbClr val="0432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>
              <a:spcBef>
                <a:spcPts val="300"/>
              </a:spcBef>
            </a:pP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=cell(1,20);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=1:20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imageName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strcat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('0',num2str(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),'.jpg');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if length(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imageName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)==6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    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imageName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strcat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('0','0',num2str(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),'.jpg');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      </a:t>
            </a:r>
          </a:p>
          <a:p>
            <a:pPr>
              <a:spcBef>
                <a:spcPts val="300"/>
              </a:spcBef>
            </a:pP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</a:t>
            </a:r>
            <a:r>
              <a:rPr kumimoji="1" lang="zh-TW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    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 = 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imread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</a:t>
            </a:r>
            <a:r>
              <a:rPr kumimoji="1" lang="en-US" altLang="zh-CN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imageName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);</a:t>
            </a:r>
          </a:p>
          <a:p>
            <a:pPr>
              <a:spcBef>
                <a:spcPts val="300"/>
              </a:spcBef>
            </a:pPr>
            <a:r>
              <a:rPr kumimoji="1" lang="e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end 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zh-CN" altLang="en-US" b="1" dirty="0"/>
              <a:t>結論</a:t>
            </a:r>
            <a:r>
              <a:rPr lang="en-US" dirty="0"/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6E033B-C34C-534A-A02E-98C4ADF76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248026"/>
            <a:ext cx="6619476" cy="372885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3CA831-44C1-A447-9F6C-9B363EA81E5C}"/>
              </a:ext>
            </a:extLst>
          </p:cNvPr>
          <p:cNvSpPr txBox="1"/>
          <p:nvPr/>
        </p:nvSpPr>
        <p:spPr>
          <a:xfrm>
            <a:off x="7223214" y="2471593"/>
            <a:ext cx="27282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16.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失敗的例子</a:t>
            </a:r>
            <a:r>
              <a:rPr kumimoji="1"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(1)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4445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zh-CN" altLang="en-US" b="1" dirty="0"/>
              <a:t>結論</a:t>
            </a:r>
            <a:r>
              <a:rPr 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B2B33C-F375-A146-8681-776926530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83" y="1185639"/>
            <a:ext cx="6788075" cy="38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BE20ADE-226E-D048-A914-AA84268F9ACE}"/>
              </a:ext>
            </a:extLst>
          </p:cNvPr>
          <p:cNvSpPr txBox="1"/>
          <p:nvPr/>
        </p:nvSpPr>
        <p:spPr>
          <a:xfrm>
            <a:off x="7322686" y="2482350"/>
            <a:ext cx="27282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17. 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失敗的例子</a:t>
            </a:r>
            <a:r>
              <a:rPr kumimoji="1" lang="en-US" altLang="zh-CN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(2)</a:t>
            </a:r>
            <a:endParaRPr kumimoji="1" lang="en-US" altLang="zh-TW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871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1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584822-120F-934B-A43E-FF622239B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3" y="1247610"/>
            <a:ext cx="6090047" cy="36754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1985441-53FA-9640-AFF6-E718D8AE1B83}"/>
              </a:ext>
            </a:extLst>
          </p:cNvPr>
          <p:cNvSpPr txBox="1"/>
          <p:nvPr/>
        </p:nvSpPr>
        <p:spPr>
          <a:xfrm>
            <a:off x="6582028" y="2388261"/>
            <a:ext cx="256197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圖</a:t>
            </a:r>
            <a:r>
              <a:rPr kumimoji="1" lang="zh-TW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1.  </a:t>
            </a:r>
            <a:r>
              <a:rPr kumimoji="1" lang="zh-CN" altLang="en-US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讀入圖片</a:t>
            </a:r>
            <a:endParaRPr kumimoji="1" lang="en-US" altLang="zh-CN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965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0E7C826-2640-8149-8B77-5FD13BF6E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95451"/>
            <a:ext cx="9144000" cy="1676400"/>
          </a:xfrm>
          <a:prstGeom prst="rect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67000">
                <a:srgbClr val="FF0000">
                  <a:alpha val="41000"/>
                  <a:lumMod val="73000"/>
                  <a:lumOff val="27000"/>
                </a:srgb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A59B740-C863-A243-B63B-782DDADBBE45}"/>
              </a:ext>
            </a:extLst>
          </p:cNvPr>
          <p:cNvSpPr/>
          <p:nvPr/>
        </p:nvSpPr>
        <p:spPr>
          <a:xfrm>
            <a:off x="0" y="-2651760"/>
            <a:ext cx="9144000" cy="1932709"/>
          </a:xfrm>
          <a:prstGeom prst="rect">
            <a:avLst/>
          </a:prstGeom>
          <a:gradFill flip="none" rotWithShape="1">
            <a:gsLst>
              <a:gs pos="75000">
                <a:schemeClr val="accent2">
                  <a:alpha val="69000"/>
                  <a:lumMod val="49000"/>
                </a:schemeClr>
              </a:gs>
              <a:gs pos="36975">
                <a:srgbClr val="6C0000">
                  <a:lumMod val="98000"/>
                  <a:lumOff val="2000"/>
                </a:srgbClr>
              </a:gs>
              <a:gs pos="0">
                <a:srgbClr val="FF0000">
                  <a:lumMod val="84000"/>
                </a:srgbClr>
              </a:gs>
              <a:gs pos="100000">
                <a:schemeClr val="accent2">
                  <a:lumMod val="0"/>
                  <a:alpha val="54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781B7B-05D7-3D4E-9280-52B693495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7" y="0"/>
            <a:ext cx="8189305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7A996D-EC06-6D4B-9ABA-162D9111F64E}"/>
              </a:ext>
            </a:extLst>
          </p:cNvPr>
          <p:cNvSpPr/>
          <p:nvPr/>
        </p:nvSpPr>
        <p:spPr>
          <a:xfrm>
            <a:off x="3865829" y="63376"/>
            <a:ext cx="1412340" cy="2897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B87C123-5076-F54A-AAC5-E79DE4F70B3B}"/>
              </a:ext>
            </a:extLst>
          </p:cNvPr>
          <p:cNvSpPr/>
          <p:nvPr/>
        </p:nvSpPr>
        <p:spPr>
          <a:xfrm>
            <a:off x="4499572" y="3902044"/>
            <a:ext cx="253497" cy="1991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047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4">
            <a:extLst>
              <a:ext uri="{FF2B5EF4-FFF2-40B4-BE49-F238E27FC236}">
                <a16:creationId xmlns:a16="http://schemas.microsoft.com/office/drawing/2014/main" id="{7D3AA431-99A9-0D45-BF9E-4E0A3F03ADAC}"/>
              </a:ext>
            </a:extLst>
          </p:cNvPr>
          <p:cNvGrpSpPr/>
          <p:nvPr/>
        </p:nvGrpSpPr>
        <p:grpSpPr>
          <a:xfrm>
            <a:off x="1151929" y="129209"/>
            <a:ext cx="6709921" cy="4826130"/>
            <a:chOff x="3633957" y="1894978"/>
            <a:chExt cx="4618021" cy="3645205"/>
          </a:xfrm>
        </p:grpSpPr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7FD0068B-9946-954E-A4A6-35B33991D2C6}"/>
                </a:ext>
              </a:extLst>
            </p:cNvPr>
            <p:cNvSpPr/>
            <p:nvPr/>
          </p:nvSpPr>
          <p:spPr>
            <a:xfrm>
              <a:off x="4120365" y="1894978"/>
              <a:ext cx="3645205" cy="3645205"/>
            </a:xfrm>
            <a:prstGeom prst="diamond">
              <a:avLst/>
            </a:prstGeom>
            <a:noFill/>
            <a:ln w="38100">
              <a:solidFill>
                <a:srgbClr val="FF26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767522E3-F4B4-FB4E-93BB-8E63BE52B9B5}"/>
                </a:ext>
              </a:extLst>
            </p:cNvPr>
            <p:cNvSpPr/>
            <p:nvPr/>
          </p:nvSpPr>
          <p:spPr>
            <a:xfrm>
              <a:off x="3633957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D61936D6-2723-A64D-B35F-555657E54978}"/>
                </a:ext>
              </a:extLst>
            </p:cNvPr>
            <p:cNvSpPr/>
            <p:nvPr/>
          </p:nvSpPr>
          <p:spPr>
            <a:xfrm>
              <a:off x="4644149" y="1913666"/>
              <a:ext cx="3607829" cy="3607829"/>
            </a:xfrm>
            <a:prstGeom prst="diamond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菱形 16">
              <a:extLst>
                <a:ext uri="{FF2B5EF4-FFF2-40B4-BE49-F238E27FC236}">
                  <a16:creationId xmlns:a16="http://schemas.microsoft.com/office/drawing/2014/main" id="{1A59C175-C4A4-3443-80C7-62BCC7E88D51}"/>
                </a:ext>
              </a:extLst>
            </p:cNvPr>
            <p:cNvSpPr/>
            <p:nvPr/>
          </p:nvSpPr>
          <p:spPr>
            <a:xfrm>
              <a:off x="4785134" y="2559748"/>
              <a:ext cx="2315666" cy="2315666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TextBox 47">
              <a:extLst>
                <a:ext uri="{FF2B5EF4-FFF2-40B4-BE49-F238E27FC236}">
                  <a16:creationId xmlns:a16="http://schemas.microsoft.com/office/drawing/2014/main" id="{1B2B3B1A-F1BD-BE48-A2C0-C28FE1539F7E}"/>
                </a:ext>
              </a:extLst>
            </p:cNvPr>
            <p:cNvSpPr txBox="1"/>
            <p:nvPr/>
          </p:nvSpPr>
          <p:spPr>
            <a:xfrm>
              <a:off x="5361344" y="2721585"/>
              <a:ext cx="1225742" cy="90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186" b="0" i="0" u="none" strike="noStrike" kern="1200" cap="none" spc="844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itchFamily="34" charset="-122"/>
                  <a:cs typeface="+mn-cs"/>
                </a:rPr>
                <a:t>02</a:t>
              </a:r>
              <a:endParaRPr kumimoji="0" lang="zh-CN" altLang="en-US" sz="6186" b="0" i="0" u="none" strike="noStrike" kern="1200" cap="none" spc="8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E204D2B3-AA31-B04F-963B-6BF6C8D552B3}"/>
              </a:ext>
            </a:extLst>
          </p:cNvPr>
          <p:cNvSpPr/>
          <p:nvPr/>
        </p:nvSpPr>
        <p:spPr>
          <a:xfrm>
            <a:off x="3152030" y="220792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圖片預處理</a:t>
            </a: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34EA4E71-B2AD-3143-BEB5-7FA19208D618}"/>
              </a:ext>
            </a:extLst>
          </p:cNvPr>
          <p:cNvSpPr txBox="1"/>
          <p:nvPr/>
        </p:nvSpPr>
        <p:spPr>
          <a:xfrm>
            <a:off x="3693603" y="2881228"/>
            <a:ext cx="178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spc="844" dirty="0">
                <a:solidFill>
                  <a:prstClr val="black"/>
                </a:solidFill>
                <a:latin typeface="Agency FB" panose="020B0503020202020204" pitchFamily="34" charset="0"/>
                <a:ea typeface="微软雅黑" pitchFamily="34" charset="-122"/>
              </a:rPr>
              <a:t>(1)</a:t>
            </a:r>
            <a:endParaRPr kumimoji="0" lang="zh-CN" altLang="en-US" sz="3200" b="0" i="0" u="none" strike="noStrike" kern="1200" cap="none" spc="84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38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0499C9B-C20D-434F-B18D-29FB45BD6822}"/>
              </a:ext>
            </a:extLst>
          </p:cNvPr>
          <p:cNvSpPr txBox="1"/>
          <p:nvPr/>
        </p:nvSpPr>
        <p:spPr>
          <a:xfrm>
            <a:off x="471948" y="1145719"/>
            <a:ext cx="11193523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％圖片預處理</a:t>
            </a:r>
            <a:r>
              <a:rPr kumimoji="1" lang="zh-TW" altLang="en-US" b="1" dirty="0">
                <a:solidFill>
                  <a:srgbClr val="0432FF"/>
                </a:solidFill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highlight>
                  <a:srgbClr val="FFFF00"/>
                </a:highligh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r>
              <a:rPr kumimoji="0" lang="zh-TW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table={};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pic=struct('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BBoxa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',{},'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BBoxb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',{},'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BBox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',{});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fspecial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('unsharp',0.5);</a:t>
            </a:r>
            <a:r>
              <a:rPr kumimoji="1" lang="zh-TW" altLang="en-US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  </a:t>
            </a:r>
            <a:endParaRPr kumimoji="1" lang="en-US" altLang="zh-CN" b="1" dirty="0">
              <a:solidFill>
                <a:prstClr val="white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for 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=1:20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ii=1;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p=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{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p=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imfilter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p,f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p=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histeq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p=im2bw(p,0.5);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p=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bwareaopen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(p,160);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   table{</a:t>
            </a:r>
            <a:r>
              <a:rPr kumimoji="1" lang="en-US" altLang="zh-CN" b="1" dirty="0" err="1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i</a:t>
            </a: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}=p;</a:t>
            </a: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prstClr val="whit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  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95581"/>
            <a:ext cx="8214852" cy="763526"/>
          </a:xfrm>
        </p:spPr>
        <p:txBody>
          <a:bodyPr>
            <a:normAutofit/>
          </a:bodyPr>
          <a:lstStyle/>
          <a:p>
            <a:r>
              <a:rPr lang="en-US" dirty="0"/>
              <a:t>Step 2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910C10-5C0F-9648-BF15-F5D91991B974}"/>
              </a:ext>
            </a:extLst>
          </p:cNvPr>
          <p:cNvSpPr txBox="1"/>
          <p:nvPr/>
        </p:nvSpPr>
        <p:spPr>
          <a:xfrm>
            <a:off x="4396968" y="2103253"/>
            <a:ext cx="45313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# </a:t>
            </a: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去銳利化遮罩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＃直方圖均化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＃二值化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  <a:p>
            <a:pPr lvl="0">
              <a:spcBef>
                <a:spcPts val="300"/>
              </a:spcBef>
            </a:pP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＃去除八連通面積小於</a:t>
            </a:r>
            <a:r>
              <a:rPr kumimoji="1"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160</a:t>
            </a:r>
            <a:r>
              <a:rPr kumimoji="1" lang="zh-CN" alt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Hebrew" pitchFamily="2" charset="-79"/>
              </a:rPr>
              <a:t>的部分</a:t>
            </a:r>
            <a:endParaRPr kumimoji="1" lang="en-US" altLang="zh-CN" b="1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476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2846</Words>
  <Application>Microsoft Macintosh PowerPoint</Application>
  <PresentationFormat>如螢幕大小 (16:9)</PresentationFormat>
  <Paragraphs>382</Paragraphs>
  <Slides>51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51</vt:i4>
      </vt:variant>
    </vt:vector>
  </HeadingPairs>
  <TitlesOfParts>
    <vt:vector size="67" baseType="lpstr">
      <vt:lpstr>新細明體</vt:lpstr>
      <vt:lpstr>標楷體</vt:lpstr>
      <vt:lpstr>Agency FB</vt:lpstr>
      <vt:lpstr>等线</vt:lpstr>
      <vt:lpstr>微软雅黑</vt:lpstr>
      <vt:lpstr>微软雅黑</vt:lpstr>
      <vt:lpstr>PingFang SC Medium</vt:lpstr>
      <vt:lpstr>宋体</vt:lpstr>
      <vt:lpstr>STXingkai</vt:lpstr>
      <vt:lpstr>Angsana New</vt:lpstr>
      <vt:lpstr>Arial</vt:lpstr>
      <vt:lpstr>Arial Hebrew</vt:lpstr>
      <vt:lpstr>Calibri</vt:lpstr>
      <vt:lpstr>Calibri Light</vt:lpstr>
      <vt:lpstr>Office Theme</vt:lpstr>
      <vt:lpstr>Office 佈景主題</vt:lpstr>
      <vt:lpstr>PowerPoint 簡報</vt:lpstr>
      <vt:lpstr>大綱</vt:lpstr>
      <vt:lpstr>PowerPoint 簡報</vt:lpstr>
      <vt:lpstr>PowerPoint 簡報</vt:lpstr>
      <vt:lpstr>Step 1 </vt:lpstr>
      <vt:lpstr>Step 1 </vt:lpstr>
      <vt:lpstr>PowerPoint 簡報</vt:lpstr>
      <vt:lpstr>PowerPoint 簡報</vt:lpstr>
      <vt:lpstr>Step 2 </vt:lpstr>
      <vt:lpstr>Step 2 </vt:lpstr>
      <vt:lpstr>Step 2 </vt:lpstr>
      <vt:lpstr>Step 2 </vt:lpstr>
      <vt:lpstr>Step 2 </vt:lpstr>
      <vt:lpstr>Step 2 </vt:lpstr>
      <vt:lpstr>Step 2 </vt:lpstr>
      <vt:lpstr>Step 2 </vt:lpstr>
      <vt:lpstr>Step 2 </vt:lpstr>
      <vt:lpstr>PowerPoint 簡報</vt:lpstr>
      <vt:lpstr>PowerPoint 簡報</vt:lpstr>
      <vt:lpstr>Step 3 </vt:lpstr>
      <vt:lpstr>Step 3 </vt:lpstr>
      <vt:lpstr>Step 3 </vt:lpstr>
      <vt:lpstr>Step 3 </vt:lpstr>
      <vt:lpstr>Step 3 </vt:lpstr>
      <vt:lpstr>Step 3 </vt:lpstr>
      <vt:lpstr>Step 3 </vt:lpstr>
      <vt:lpstr>Step 3 </vt:lpstr>
      <vt:lpstr>PowerPoint 簡報</vt:lpstr>
      <vt:lpstr>PowerPoint 簡報</vt:lpstr>
      <vt:lpstr>Step 2 </vt:lpstr>
      <vt:lpstr>Step 2 </vt:lpstr>
      <vt:lpstr>PowerPoint 簡報</vt:lpstr>
      <vt:lpstr>PowerPoint 簡報</vt:lpstr>
      <vt:lpstr>Step 3 </vt:lpstr>
      <vt:lpstr>Step 3 </vt:lpstr>
      <vt:lpstr>Step 3 </vt:lpstr>
      <vt:lpstr>Step 3 </vt:lpstr>
      <vt:lpstr>Step 3 </vt:lpstr>
      <vt:lpstr>Step 3 </vt:lpstr>
      <vt:lpstr>Step 3 </vt:lpstr>
      <vt:lpstr>Step 3 </vt:lpstr>
      <vt:lpstr>PowerPoint 簡報</vt:lpstr>
      <vt:lpstr>PowerPoint 簡報</vt:lpstr>
      <vt:lpstr>Step 4 </vt:lpstr>
      <vt:lpstr>Step 4 </vt:lpstr>
      <vt:lpstr>Step 4 </vt:lpstr>
      <vt:lpstr>Step 4 </vt:lpstr>
      <vt:lpstr>PowerPoint 簡報</vt:lpstr>
      <vt:lpstr>結論</vt:lpstr>
      <vt:lpstr>結論 </vt:lpstr>
      <vt:lpstr>結論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2020-01-02T06:53:43Z</dcterms:modified>
</cp:coreProperties>
</file>